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25"/>
  </p:notesMasterIdLst>
  <p:handoutMasterIdLst>
    <p:handoutMasterId r:id="rId26"/>
  </p:handoutMasterIdLst>
  <p:sldIdLst>
    <p:sldId id="257" r:id="rId3"/>
    <p:sldId id="344" r:id="rId4"/>
    <p:sldId id="317" r:id="rId5"/>
    <p:sldId id="304" r:id="rId6"/>
    <p:sldId id="340" r:id="rId7"/>
    <p:sldId id="343" r:id="rId8"/>
    <p:sldId id="341" r:id="rId9"/>
    <p:sldId id="342" r:id="rId10"/>
    <p:sldId id="270" r:id="rId11"/>
    <p:sldId id="271" r:id="rId12"/>
    <p:sldId id="320" r:id="rId13"/>
    <p:sldId id="280" r:id="rId14"/>
    <p:sldId id="283" r:id="rId15"/>
    <p:sldId id="284" r:id="rId16"/>
    <p:sldId id="282" r:id="rId17"/>
    <p:sldId id="285" r:id="rId18"/>
    <p:sldId id="286" r:id="rId19"/>
    <p:sldId id="288" r:id="rId20"/>
    <p:sldId id="289" r:id="rId21"/>
    <p:sldId id="290" r:id="rId22"/>
    <p:sldId id="298" r:id="rId23"/>
    <p:sldId id="295" r:id="rId24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ariaX Marketing" initials="TM" lastIdx="2" clrIdx="0">
    <p:extLst>
      <p:ext uri="{19B8F6BF-5375-455C-9EA6-DF929625EA0E}">
        <p15:presenceInfo xmlns:p15="http://schemas.microsoft.com/office/powerpoint/2012/main" userId="3754fbdc2cb87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3"/>
    <a:srgbClr val="DFA757"/>
    <a:srgbClr val="0178A3"/>
    <a:srgbClr val="F48120"/>
    <a:srgbClr val="293A49"/>
    <a:srgbClr val="0F53A8"/>
    <a:srgbClr val="FFFFFF"/>
    <a:srgbClr val="02AEEF"/>
    <a:srgbClr val="807564"/>
    <a:srgbClr val="2F8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741"/>
  </p:normalViewPr>
  <p:slideViewPr>
    <p:cSldViewPr snapToGrid="0">
      <p:cViewPr varScale="1">
        <p:scale>
          <a:sx n="83" d="100"/>
          <a:sy n="83" d="100"/>
        </p:scale>
        <p:origin x="208" y="6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76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160520" cy="757001"/>
          </a:xfrm>
          <a:prstGeom prst="rect">
            <a:avLst/>
          </a:prstGeom>
        </p:spPr>
        <p:txBody>
          <a:bodyPr vert="horz" lIns="141023" tIns="70511" rIns="141023" bIns="70511" rtlCol="0"/>
          <a:lstStyle>
            <a:lvl1pPr algn="l">
              <a:defRPr sz="20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60" y="4"/>
            <a:ext cx="4160520" cy="757001"/>
          </a:xfrm>
          <a:prstGeom prst="rect">
            <a:avLst/>
          </a:prstGeom>
        </p:spPr>
        <p:txBody>
          <a:bodyPr vert="horz" lIns="141023" tIns="70511" rIns="141023" bIns="70511" rtlCol="0"/>
          <a:lstStyle>
            <a:lvl1pPr algn="r">
              <a:defRPr sz="2000"/>
            </a:lvl1pPr>
          </a:lstStyle>
          <a:p>
            <a:fld id="{BC117F88-96FB-490D-BFC1-A252ACFE4A7B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14330604"/>
            <a:ext cx="4160520" cy="756997"/>
          </a:xfrm>
          <a:prstGeom prst="rect">
            <a:avLst/>
          </a:prstGeom>
        </p:spPr>
        <p:txBody>
          <a:bodyPr vert="horz" lIns="141023" tIns="70511" rIns="141023" bIns="70511" rtlCol="0" anchor="b"/>
          <a:lstStyle>
            <a:lvl1pPr algn="l">
              <a:defRPr sz="20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60" y="14330604"/>
            <a:ext cx="4160520" cy="756997"/>
          </a:xfrm>
          <a:prstGeom prst="rect">
            <a:avLst/>
          </a:prstGeom>
        </p:spPr>
        <p:txBody>
          <a:bodyPr vert="horz" lIns="141023" tIns="70511" rIns="141023" bIns="70511" rtlCol="0" anchor="b"/>
          <a:lstStyle>
            <a:lvl1pPr algn="r">
              <a:defRPr sz="2000"/>
            </a:lvl1pPr>
          </a:lstStyle>
          <a:p>
            <a:fld id="{AC763140-B4BB-4E0A-A748-00BA642C3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21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160520" cy="757001"/>
          </a:xfrm>
          <a:prstGeom prst="rect">
            <a:avLst/>
          </a:prstGeom>
        </p:spPr>
        <p:txBody>
          <a:bodyPr vert="horz" lIns="141023" tIns="70511" rIns="141023" bIns="70511" rtlCol="0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0" y="4"/>
            <a:ext cx="4160520" cy="757001"/>
          </a:xfrm>
          <a:prstGeom prst="rect">
            <a:avLst/>
          </a:prstGeom>
        </p:spPr>
        <p:txBody>
          <a:bodyPr vert="horz" lIns="141023" tIns="70511" rIns="141023" bIns="70511" rtlCol="0"/>
          <a:lstStyle>
            <a:lvl1pPr algn="r">
              <a:defRPr sz="2000"/>
            </a:lvl1pPr>
          </a:lstStyle>
          <a:p>
            <a:fld id="{F51D616A-08FA-4F34-82F3-C25E16A67BA6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813" y="1885950"/>
            <a:ext cx="90455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23" tIns="70511" rIns="141023" bIns="705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7"/>
            <a:ext cx="7680960" cy="5940743"/>
          </a:xfrm>
          <a:prstGeom prst="rect">
            <a:avLst/>
          </a:prstGeom>
        </p:spPr>
        <p:txBody>
          <a:bodyPr vert="horz" lIns="141023" tIns="70511" rIns="141023" bIns="705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4330604"/>
            <a:ext cx="4160520" cy="756997"/>
          </a:xfrm>
          <a:prstGeom prst="rect">
            <a:avLst/>
          </a:prstGeom>
        </p:spPr>
        <p:txBody>
          <a:bodyPr vert="horz" lIns="141023" tIns="70511" rIns="141023" bIns="70511" rtlCol="0" anchor="b"/>
          <a:lstStyle>
            <a:lvl1pPr algn="l">
              <a:defRPr sz="2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0" y="14330604"/>
            <a:ext cx="4160520" cy="756997"/>
          </a:xfrm>
          <a:prstGeom prst="rect">
            <a:avLst/>
          </a:prstGeom>
        </p:spPr>
        <p:txBody>
          <a:bodyPr vert="horz" lIns="141023" tIns="70511" rIns="141023" bIns="70511" rtlCol="0" anchor="b"/>
          <a:lstStyle>
            <a:lvl1pPr algn="r">
              <a:defRPr sz="2000"/>
            </a:lvl1pPr>
          </a:lstStyle>
          <a:p>
            <a:fld id="{30D1BA96-1970-48F1-AF93-F8D62814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24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7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98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22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29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34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03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9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C7EA1-5A91-7545-AC6F-D4CF68842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0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A95A4-63E5-6F44-950B-F6CAF1F88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AC8F8-5C97-2D4C-B51C-F70073A72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9587B-33E2-1943-A7D1-22CD4D6277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94" y="1348512"/>
            <a:ext cx="3198303" cy="55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0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7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4706476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defRPr>
            </a:lvl1pPr>
            <a:lvl2pPr>
              <a:lnSpc>
                <a:spcPct val="110000"/>
              </a:lnSpc>
              <a:defRPr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defRPr>
            </a:lvl2pPr>
            <a:lvl3pPr>
              <a:lnSpc>
                <a:spcPct val="110000"/>
              </a:lnSpc>
              <a:defRPr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defRPr>
            </a:lvl3pPr>
            <a:lvl4pPr>
              <a:lnSpc>
                <a:spcPct val="110000"/>
              </a:lnSpc>
              <a:defRPr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defRPr>
            </a:lvl4pPr>
            <a:lvl5pPr>
              <a:lnSpc>
                <a:spcPct val="110000"/>
              </a:lnSpc>
              <a:defRPr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D8A9E-718F-A04A-9E41-26439F79F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CB6C5-978B-4847-9EFC-6E141B068721}"/>
              </a:ext>
            </a:extLst>
          </p:cNvPr>
          <p:cNvSpPr txBox="1"/>
          <p:nvPr userDrawn="1"/>
        </p:nvSpPr>
        <p:spPr>
          <a:xfrm>
            <a:off x="228600" y="6498328"/>
            <a:ext cx="4015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0" i="0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© Copyright 2020. </a:t>
            </a:r>
            <a:r>
              <a:rPr lang="en-SG" sz="1000" b="0" i="0" kern="1200" dirty="0" err="1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TalariaX</a:t>
            </a:r>
            <a:r>
              <a:rPr lang="en-SG" sz="1000" b="0" i="0" kern="1200" dirty="0">
                <a:solidFill>
                  <a:schemeClr val="tx1"/>
                </a:solidFill>
                <a:effectLst/>
                <a:latin typeface="Helvetica" pitchFamily="2" charset="0"/>
                <a:ea typeface="+mn-ea"/>
                <a:cs typeface="+mn-cs"/>
              </a:rPr>
              <a:t> Pte Ltd. All Rights Reserved. </a:t>
            </a:r>
            <a:endParaRPr lang="en-US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7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036" y="1065772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282001"/>
            <a:ext cx="10245436" cy="106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 CE 55 Roman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250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4DF2-6272-6C4C-A6E8-3417BE41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BEB5E-B554-A147-839D-E2725A8F0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64C8-9AC9-5343-8E65-DC7A0EC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B6DD-3380-E04A-92FC-CCF90F86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9729-625A-164A-95BE-40FA4397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CF16-75EA-CB4D-B7B4-061E6FCC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15BF-A0EB-E540-8ADD-18DB913B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A3AA-BEC2-4A4B-AAC7-BBBA6452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EA5F-A81F-6B4F-8427-A4AE0D75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6E995-D285-5D49-851D-B423A50F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2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2D36-EC28-E34E-A292-43AB75AE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52609-B78D-E343-9BA6-B6B5BB81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B3BB-142E-BB4A-96D4-D8F726AF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21DB-C940-DF40-9554-540F5724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33AC-41A5-BE43-AF65-3166BBC6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9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0CB7-6303-5B4F-87AC-CA58A6E2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2E51-15FF-CA48-9AC5-DB76647D2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5D8FE-6424-A546-B805-CCB029E34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A3164-BE13-6547-B6D9-56B8ECF2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48E2F-56B5-0242-977F-974B6005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2D012-64C7-8345-AB90-3B0883F3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0D5436-6F29-444F-8FEF-0F84389A8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7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A202-2669-FB48-AF03-1D95D739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012B-BDAD-AC43-AE1D-92DD9198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20265-0DBB-5543-9BA6-DC72A2391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1713C-0D1F-5144-BDE3-4870D560E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0916E-2D09-1B43-A163-6D6CF617E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B62A8-3DED-8243-A481-E25C3881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78D23-2E4F-8440-B696-749E9FD6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251DB-75BA-6A4E-AD26-0FED3CAB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1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4B8A-144D-D74A-9BA4-1378C789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B79C4-8D67-BD41-AE58-E2FFBE92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AE4C3-B168-5949-92F2-1B1200EE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8B1B1-581E-4A4A-9DD3-EECF83AE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6F89E-EF0C-6843-8EEE-537FEFC8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BFB38-E231-0D42-A98F-E76E22F8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EC00-F7A4-D442-A054-B0851203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0A7-5250-BE4C-A238-9FEC2894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D9FF-BB24-AE4B-8648-467DEDEA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EEF47-46BC-4B49-ADB3-091F237F6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E28B1-9E1E-9549-9005-2D51B6DA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6E4E9-7338-8344-8D86-4B234CDB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3E94-FF5A-1042-99A3-FFBB175B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D6E8-7D65-664B-88B4-A2D54AB3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A5B9E-0CFC-2F46-BFF8-F67C8F4A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18054-0135-DD40-A2E2-BF204D02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353B4-E104-0B40-8DEA-95FA7C5A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FF275-0AB1-2F4F-B76A-B77CF90C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CB98-0640-BA4D-8044-2959F8B9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07D0-BF69-074D-BA06-4F8062BD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C9267-E607-0747-B01F-5E5D4802D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0F85-C72D-D547-9689-71502B6A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C101-F96F-B446-AE0E-F3C2E646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8C81-22C4-304C-B058-97672F30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6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2DC27-D3B0-2040-9E2A-8C21C00E1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10D8B-8E0B-3943-84E8-FFC9A972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7AE4-CB66-0744-BA1F-F589C07F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BD3FE-2BBE-ED4C-A361-762CB147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741A0-60FA-1D47-8378-BBE6C73D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FBF3D-66BB-264C-A5FF-26272ABA4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CE 55 Roman" panose="02000503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64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1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rt 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4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7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5CB6-00B6-4970-9431-4B5C0C72272D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E90D-A6F3-440B-8F38-53DA822B5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84" r:id="rId5"/>
    <p:sldLayoutId id="214748369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5" r:id="rId12"/>
    <p:sldLayoutId id="2147483698" r:id="rId13"/>
    <p:sldLayoutId id="2147483697" r:id="rId14"/>
    <p:sldLayoutId id="2147483690" r:id="rId15"/>
    <p:sldLayoutId id="2147483696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78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800" kern="1500" baseline="0">
          <a:solidFill>
            <a:schemeClr val="tx1">
              <a:lumMod val="85000"/>
              <a:lumOff val="15000"/>
            </a:schemeClr>
          </a:solidFill>
          <a:latin typeface="Helvetica" panose="020B0604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Char char="•"/>
        <a:defRPr sz="2400" kern="1500" baseline="0">
          <a:solidFill>
            <a:schemeClr val="tx1">
              <a:lumMod val="85000"/>
              <a:lumOff val="15000"/>
            </a:schemeClr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Char char="•"/>
        <a:defRPr sz="2000" kern="1500" baseline="0">
          <a:solidFill>
            <a:schemeClr val="tx1">
              <a:lumMod val="85000"/>
              <a:lumOff val="15000"/>
            </a:schemeClr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Char char="•"/>
        <a:defRPr sz="1800" kern="1500" baseline="0">
          <a:solidFill>
            <a:schemeClr val="tx1">
              <a:lumMod val="85000"/>
              <a:lumOff val="15000"/>
            </a:schemeClr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Char char="•"/>
        <a:defRPr sz="1800" kern="1500" baseline="0">
          <a:solidFill>
            <a:schemeClr val="tx1">
              <a:lumMod val="85000"/>
              <a:lumOff val="15000"/>
            </a:schemeClr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6038F-712D-4841-A5B4-BF00AA71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A8129-0D38-D847-A54C-5FA1B990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CF0E-91A9-0344-ABAA-D56EA29FD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0F7F-DCD8-394C-94D6-288FFF23C9F3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11E0-8B86-1A49-A12D-045CEE4B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8C1F-E547-054B-BEB4-F7DA4FEFB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7C36-C9E9-C44A-8FFC-C3FC1141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 ?><Relationships xmlns="http://schemas.openxmlformats.org/package/2006/relationships"><Relationship Id="rId8" Target="../media/image45.png" Type="http://schemas.openxmlformats.org/officeDocument/2006/relationships/image"/><Relationship Id="rId13" Target="../media/image50.png" Type="http://schemas.openxmlformats.org/officeDocument/2006/relationships/image"/><Relationship Id="rId18" Target="../media/image55.png" Type="http://schemas.openxmlformats.org/officeDocument/2006/relationships/image"/><Relationship Id="rId3" Target="../media/image40.png" Type="http://schemas.openxmlformats.org/officeDocument/2006/relationships/image"/><Relationship Id="rId7" Target="../media/image44.jpeg" Type="http://schemas.openxmlformats.org/officeDocument/2006/relationships/image"/><Relationship Id="rId12" Target="../media/image49.png" Type="http://schemas.openxmlformats.org/officeDocument/2006/relationships/image"/><Relationship Id="rId17" Target="../media/image54.png" Type="http://schemas.openxmlformats.org/officeDocument/2006/relationships/image"/><Relationship Id="rId2" Target="../notesSlides/notesSlide7.xml" Type="http://schemas.openxmlformats.org/officeDocument/2006/relationships/notesSlide"/><Relationship Id="rId16" Target="../media/image53.png" Type="http://schemas.openxmlformats.org/officeDocument/2006/relationships/image"/><Relationship Id="rId1" Target="../slideLayouts/slideLayout15.xml" Type="http://schemas.openxmlformats.org/officeDocument/2006/relationships/slideLayout"/><Relationship Id="rId6" Target="../media/image43.png" Type="http://schemas.openxmlformats.org/officeDocument/2006/relationships/image"/><Relationship Id="rId11" Target="../media/image48.png" Type="http://schemas.openxmlformats.org/officeDocument/2006/relationships/image"/><Relationship Id="rId5" Target="../media/image42.jpeg" Type="http://schemas.openxmlformats.org/officeDocument/2006/relationships/image"/><Relationship Id="rId15" Target="../media/image52.png" Type="http://schemas.openxmlformats.org/officeDocument/2006/relationships/image"/><Relationship Id="rId10" Target="../media/image47.png" Type="http://schemas.openxmlformats.org/officeDocument/2006/relationships/image"/><Relationship Id="rId19" Target="../media/image56.png" Type="http://schemas.openxmlformats.org/officeDocument/2006/relationships/image"/><Relationship Id="rId4" Target="../media/image41.jpeg" Type="http://schemas.openxmlformats.org/officeDocument/2006/relationships/image"/><Relationship Id="rId9" Target="../media/image46.png" Type="http://schemas.openxmlformats.org/officeDocument/2006/relationships/image"/><Relationship Id="rId14" Target="../media/image51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2.xml.rels><?xml version="1.0" encoding="UTF-8" standalone="yes" ?><Relationships xmlns="http://schemas.openxmlformats.org/package/2006/relationships"><Relationship Id="rId8" Target="../media/image94.emf" Type="http://schemas.openxmlformats.org/officeDocument/2006/relationships/image"/><Relationship Id="rId3" Target="../media/image89.emf" Type="http://schemas.openxmlformats.org/officeDocument/2006/relationships/image"/><Relationship Id="rId7" Target="../media/image93.emf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92.emf" Type="http://schemas.openxmlformats.org/officeDocument/2006/relationships/image"/><Relationship Id="rId5" Target="../media/image91.emf" Type="http://schemas.openxmlformats.org/officeDocument/2006/relationships/image"/><Relationship Id="rId4" Target="../media/image90.emf" Type="http://schemas.openxmlformats.org/officeDocument/2006/relationships/image"/><Relationship Id="rId9" Target="../media/image95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EB0F50-2C76-E145-ACD9-1041163B6B06}"/>
              </a:ext>
            </a:extLst>
          </p:cNvPr>
          <p:cNvSpPr/>
          <p:nvPr/>
        </p:nvSpPr>
        <p:spPr>
          <a:xfrm>
            <a:off x="0" y="6201101"/>
            <a:ext cx="12192000" cy="656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A7E80A-48D1-2A44-B696-20CD19507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9" y="6271514"/>
            <a:ext cx="2181991" cy="5160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13CBF2-DE91-6A46-8C9E-E515B0AD80FD}"/>
              </a:ext>
            </a:extLst>
          </p:cNvPr>
          <p:cNvSpPr txBox="1"/>
          <p:nvPr/>
        </p:nvSpPr>
        <p:spPr>
          <a:xfrm>
            <a:off x="7178565" y="6322760"/>
            <a:ext cx="48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elvetica" pitchFamily="2" charset="0"/>
              </a:rPr>
              <a:t>Enterprise Messaging Solutions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34A3A0-8FF3-0D40-9884-2A065F0A6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6933"/>
          </a:xfrm>
        </p:spPr>
      </p:pic>
    </p:spTree>
    <p:extLst>
      <p:ext uri="{BB962C8B-B14F-4D97-AF65-F5344CB8AC3E}">
        <p14:creationId xmlns:p14="http://schemas.microsoft.com/office/powerpoint/2010/main" val="380872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832993" y="2061070"/>
            <a:ext cx="3870198" cy="602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Centralized Messaging gateway for all messaging types (SMS, social). Can be used for any applications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5147" y="1680259"/>
            <a:ext cx="2195483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Good ROI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7820" y="3202674"/>
            <a:ext cx="17526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chemeClr val="bg1"/>
                </a:solidFill>
                <a:latin typeface="Helvetica CE 55 Roman" panose="02000503040000020004" pitchFamily="2" charset="0"/>
                <a:cs typeface="Calibri" pitchFamily="34" charset="0"/>
              </a:rPr>
              <a:t>Lower Total Cost of Ownership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" y="5080612"/>
            <a:ext cx="606136" cy="6061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5" y="5080612"/>
            <a:ext cx="606136" cy="6061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5" y="1854085"/>
            <a:ext cx="606136" cy="6061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" y="4005103"/>
            <a:ext cx="606136" cy="6061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5" y="2929594"/>
            <a:ext cx="606136" cy="6061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9" y="2929594"/>
            <a:ext cx="606136" cy="606136"/>
          </a:xfrm>
          <a:prstGeom prst="rect">
            <a:avLst/>
          </a:prstGeom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825530" y="3101933"/>
            <a:ext cx="3870198" cy="43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Plug-and-play. Simple!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5147" y="2770527"/>
            <a:ext cx="3495697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Easy to install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7082828" y="3111178"/>
            <a:ext cx="4257218" cy="619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Supports 2-way messaging on any phone and networks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6371" y="2770527"/>
            <a:ext cx="4608075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Increased Interactivity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082828" y="2052235"/>
            <a:ext cx="4257218" cy="43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Open API (application interface) allows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sendQuick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 to be easily integrated to all types of applications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371" y="1680259"/>
            <a:ext cx="4285596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Quick &amp; Simple Integration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1825530" y="4163586"/>
            <a:ext cx="4171139" cy="711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Customizable. Choice of sending SMS (modem or direct connection), social, App, with optional modules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5147" y="3860795"/>
            <a:ext cx="3495697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Highly Flexible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082828" y="5251405"/>
            <a:ext cx="4370155" cy="673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Modem scalability (32 modems) and High Availability (HA)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86371" y="4968986"/>
            <a:ext cx="3495697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Highly Scalable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789706" y="5625106"/>
            <a:ext cx="4236129" cy="43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Hardened system with built-in SMTP (email) servers. Direct sending using SIM eliminates Internet issues. Social Messaging with route-back for greater reliability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65147" y="4951064"/>
            <a:ext cx="5691180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High Messaging Reliability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7082828" y="4255581"/>
            <a:ext cx="4479883" cy="528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Support unlimited user, application, device and messaging license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86371" y="3860795"/>
            <a:ext cx="4608075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Unlimited User License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5" y="1854051"/>
            <a:ext cx="605455" cy="605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01" y="4005069"/>
            <a:ext cx="605455" cy="6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Fulfilling All Enterprise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15" y="5773960"/>
            <a:ext cx="1078648" cy="25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93" y="5739068"/>
            <a:ext cx="1100700" cy="35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46" y="5729557"/>
            <a:ext cx="775724" cy="39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34" y="5783471"/>
            <a:ext cx="530687" cy="265344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1071" y="2203388"/>
            <a:ext cx="7312319" cy="27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171450" indent="-171450">
              <a:lnSpc>
                <a:spcPct val="120000"/>
              </a:lnSpc>
              <a:buFont typeface="Helvetica" panose="020B060402020203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Firewall   • Load Balancer   • Anti-virus   • SIEM/IPS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51072" y="3019708"/>
            <a:ext cx="7312319" cy="291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171450" indent="-171450">
              <a:lnSpc>
                <a:spcPct val="120000"/>
              </a:lnSpc>
              <a:buFont typeface="Helvetica" panose="020B060402020203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Environment Monitor   • Ups/Back-up Power     • Cable Management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4753" y="4883388"/>
            <a:ext cx="1059398" cy="372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Remote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Access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4406" y="3937251"/>
            <a:ext cx="100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APPS &amp;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Database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80423" y="3837691"/>
            <a:ext cx="2614703" cy="49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7240" rIns="90000" bIns="45000" anchor="t" anchorCtr="0" compatLnSpc="1">
            <a:no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• ERP  • Point-of-sale  • CRM</a:t>
            </a:r>
          </a:p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• Call Centre • Supply Chain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7613" y="2100412"/>
            <a:ext cx="1327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Security Systems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937" y="3011681"/>
            <a:ext cx="130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Infrastructure Monitor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03" y="4984897"/>
            <a:ext cx="985656" cy="140456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3939117" y="4890634"/>
            <a:ext cx="1221855" cy="2740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86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Microsoft YaHei" pitchFamily="2"/>
                <a:cs typeface="Microsoft YaHei" pitchFamily="2"/>
              </a:rPr>
              <a:t>PAM_RADIUS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38" y="4890634"/>
            <a:ext cx="537941" cy="2744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98" y="4962028"/>
            <a:ext cx="538559" cy="2152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05" y="4903727"/>
            <a:ext cx="331815" cy="3013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57" y="4918745"/>
            <a:ext cx="1062655" cy="2459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93" y="4950597"/>
            <a:ext cx="1222938" cy="202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58" y="4972757"/>
            <a:ext cx="734195" cy="1805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56" y="3831595"/>
            <a:ext cx="664556" cy="3438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02" y="3921635"/>
            <a:ext cx="756753" cy="283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21" y="3865471"/>
            <a:ext cx="1046214" cy="3615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57" y="3984813"/>
            <a:ext cx="887558" cy="1832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40" y="3763598"/>
            <a:ext cx="561590" cy="6243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13" y="3885940"/>
            <a:ext cx="972320" cy="434505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5400000">
            <a:off x="7734325" y="4279379"/>
            <a:ext cx="231056" cy="1138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9932336" y="5205030"/>
            <a:ext cx="231056" cy="11382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70792" y="5773960"/>
            <a:ext cx="96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30204" pitchFamily="34" charset="0"/>
                <a:cs typeface="Calibri" pitchFamily="34" charset="0"/>
              </a:rPr>
              <a:t>Network Monitor</a:t>
            </a:r>
          </a:p>
        </p:txBody>
      </p:sp>
    </p:spTree>
    <p:extLst>
      <p:ext uri="{BB962C8B-B14F-4D97-AF65-F5344CB8AC3E}">
        <p14:creationId xmlns:p14="http://schemas.microsoft.com/office/powerpoint/2010/main" val="78731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GB" altLang="en-US">
                <a:ea typeface="MS Gothic" panose="020B0609070205080204" pitchFamily="49" charset="-128"/>
              </a:rPr>
              <a:t>Finance, Banking and Insurance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4109" y="1812442"/>
            <a:ext cx="65300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IT notifications for system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helpdesk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marketing &amp; promotions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credit card services (late payment, fee waiver)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(incoming) sales enquiry on financial services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OTP for authentication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enquiry and customer notifications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6" y="436560"/>
            <a:ext cx="757391" cy="757391"/>
          </a:xfrm>
          <a:prstGeom prst="rect">
            <a:avLst/>
          </a:prstGeom>
        </p:spPr>
      </p:pic>
      <p:pic>
        <p:nvPicPr>
          <p:cNvPr id="30" name="Graphic 29" descr="Gold bars with solid fill">
            <a:extLst>
              <a:ext uri="{FF2B5EF4-FFF2-40B4-BE49-F238E27FC236}">
                <a16:creationId xmlns:a16="http://schemas.microsoft.com/office/drawing/2014/main" id="{2D902E5A-8970-7F49-AA3E-5FF4BDD72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7709" y="1675119"/>
            <a:ext cx="4631534" cy="46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" y="436560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MS Gothic" panose="020B0609070205080204" pitchFamily="49" charset="-128"/>
              </a:rPr>
              <a:t>Healthcare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11873" y="2242806"/>
            <a:ext cx="62875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Appointment Reminders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IT alerts and systems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Secure remote access OTP for regulatory compliance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Helpdesk and Call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centres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 applications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Lab reports and test updates SMS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Hospital Management</a:t>
            </a:r>
          </a:p>
        </p:txBody>
      </p:sp>
      <p:pic>
        <p:nvPicPr>
          <p:cNvPr id="12" name="Graphic 11" descr="Medical with solid fill">
            <a:extLst>
              <a:ext uri="{FF2B5EF4-FFF2-40B4-BE49-F238E27FC236}">
                <a16:creationId xmlns:a16="http://schemas.microsoft.com/office/drawing/2014/main" id="{19D919E0-6749-9F4A-AAE1-DF10D1FB9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643" y="2059418"/>
            <a:ext cx="3630486" cy="36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" y="436559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MS Gothic" panose="020B0609070205080204" pitchFamily="49" charset="-128"/>
              </a:rPr>
              <a:t>Construction &amp; Real Estate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7180" y="2059418"/>
            <a:ext cx="64425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SMS for IT notifications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 dispatch with 2-way acknowledgement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Reminders on important schedules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management milestone checking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Facility Management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reporting with SMS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Sales &amp; Marketing</a:t>
            </a:r>
          </a:p>
        </p:txBody>
      </p:sp>
      <p:pic>
        <p:nvPicPr>
          <p:cNvPr id="11" name="Graphic 10" descr="City with solid fill">
            <a:extLst>
              <a:ext uri="{FF2B5EF4-FFF2-40B4-BE49-F238E27FC236}">
                <a16:creationId xmlns:a16="http://schemas.microsoft.com/office/drawing/2014/main" id="{84C3298D-A2DD-8A4D-ABC1-CAADBD59E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9701" y="1787120"/>
            <a:ext cx="4510006" cy="45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3" y="436560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MS Gothic" panose="020B0609070205080204" pitchFamily="49" charset="-128"/>
              </a:rPr>
              <a:t>Hospitality (Hotel &amp; Tourism)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49430" y="1843095"/>
            <a:ext cx="70425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IT alerts for system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Transaction confirmation (reservations and reminders)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Marketing &amp; promotions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 for helpdesk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Concierge and front desk usage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Notifications for equipment and building monitoring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 Password or OTP</a:t>
            </a:r>
          </a:p>
        </p:txBody>
      </p:sp>
      <p:pic>
        <p:nvPicPr>
          <p:cNvPr id="13" name="Graphic 12" descr="Holiday with solid fill">
            <a:extLst>
              <a:ext uri="{FF2B5EF4-FFF2-40B4-BE49-F238E27FC236}">
                <a16:creationId xmlns:a16="http://schemas.microsoft.com/office/drawing/2014/main" id="{87FB9D04-692C-6049-8F52-BA2949EF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532" y="2230591"/>
            <a:ext cx="3800983" cy="38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" y="436558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GB" altLang="en-US" dirty="0">
                <a:ea typeface="MS Gothic" panose="020B0609070205080204" pitchFamily="49" charset="-128"/>
              </a:rPr>
              <a:t>Retail, Food &amp; Beverage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57180" y="2059418"/>
            <a:ext cx="7294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SMS for marketing &amp; promotions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alerts for important systems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Loyalty points SMS integrations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Reminders for promotions and members’ activities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Reminders for customers for e-commerce transactions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Integration to ERP and CRM systems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 subscriptions/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unsubscriptions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Graphic 6" descr="Burger and drink with solid fill">
            <a:extLst>
              <a:ext uri="{FF2B5EF4-FFF2-40B4-BE49-F238E27FC236}">
                <a16:creationId xmlns:a16="http://schemas.microsoft.com/office/drawing/2014/main" id="{DC94FB82-22FD-9F49-8822-B9257E6A8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3978" y="2213981"/>
            <a:ext cx="4246642" cy="42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0" y="436556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MS Gothic" panose="020B0609070205080204" pitchFamily="49" charset="-128"/>
              </a:rPr>
              <a:t>Government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315919" y="1919933"/>
            <a:ext cx="618030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systems alert complementing system and security monitoring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2FA for secure remote access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Reminders for public service delivery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Transaction status requests using SMS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Notifications for transactions and status updates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 notifications for emergency messages</a:t>
            </a: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9E487B30-F434-644E-AF5A-E42FDA968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972" y="1565121"/>
            <a:ext cx="4685841" cy="46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0" y="436558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MS Gothic" panose="020B0609070205080204" pitchFamily="49" charset="-128"/>
              </a:rPr>
              <a:t>Logistics &amp; Manufacturing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7180" y="2059418"/>
            <a:ext cx="6783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SMS for job dispatch with 2-way confirmation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 for staffs and customers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SMS for facility management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SMS for IT alerts for system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Integration to business process for critical process notifications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Transaction status for customers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Marketing &amp; promotions</a:t>
            </a:r>
          </a:p>
        </p:txBody>
      </p:sp>
      <p:pic>
        <p:nvPicPr>
          <p:cNvPr id="6" name="Graphic 5" descr="Factory with solid fill">
            <a:extLst>
              <a:ext uri="{FF2B5EF4-FFF2-40B4-BE49-F238E27FC236}">
                <a16:creationId xmlns:a16="http://schemas.microsoft.com/office/drawing/2014/main" id="{59DBC6C5-488C-C44F-8316-22E15DFA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0664" y="2059418"/>
            <a:ext cx="4228583" cy="42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0" y="436556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MS Gothic" panose="020B0609070205080204" pitchFamily="49" charset="-128"/>
              </a:rPr>
              <a:t>Education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22170" y="2012924"/>
            <a:ext cx="64115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systems monitoring and alerts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Reminders for students for fees and assignments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2FA for remote access for education resources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Notifications of change of class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Notifications for student matters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Notifications to parents on students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classes/courses availability</a:t>
            </a:r>
          </a:p>
        </p:txBody>
      </p:sp>
      <p:pic>
        <p:nvPicPr>
          <p:cNvPr id="18" name="Graphic 17" descr="Classroom with solid fill">
            <a:extLst>
              <a:ext uri="{FF2B5EF4-FFF2-40B4-BE49-F238E27FC236}">
                <a16:creationId xmlns:a16="http://schemas.microsoft.com/office/drawing/2014/main" id="{D6032711-42C8-3242-903A-55B0B1B0B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454" y="1911302"/>
            <a:ext cx="4441272" cy="44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9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About </a:t>
            </a:r>
            <a:r>
              <a:rPr lang="en-US" dirty="0" err="1">
                <a:latin typeface="Helvetica"/>
                <a:cs typeface="Helvetica"/>
              </a:rPr>
              <a:t>sendQuick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3" y="1682301"/>
            <a:ext cx="875372" cy="8753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1464"/>
            <a:ext cx="935227" cy="935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6" y="2649096"/>
            <a:ext cx="935227" cy="935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3" y="4757616"/>
            <a:ext cx="935227" cy="935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3474" y="1943171"/>
            <a:ext cx="8487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Founded in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 2001,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delivering Enterprise messaging solutions for 19 years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3474" y="2796323"/>
            <a:ext cx="864022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Fully developed by 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endQuick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 internal technical team, ensuring consistent technical support to all customers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13475" y="3782678"/>
            <a:ext cx="8487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Focus mobile messaging for all enterprise including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SMS, mobile app messaging and social messaging platforms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13474" y="4871959"/>
            <a:ext cx="7459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Successfully implemented in more than 40 countries worldwide with more than 2000 Installations </a:t>
            </a:r>
          </a:p>
        </p:txBody>
      </p:sp>
    </p:spTree>
    <p:extLst>
      <p:ext uri="{BB962C8B-B14F-4D97-AF65-F5344CB8AC3E}">
        <p14:creationId xmlns:p14="http://schemas.microsoft.com/office/powerpoint/2010/main" val="365794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0" y="436556"/>
            <a:ext cx="757391" cy="75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298" y="282001"/>
            <a:ext cx="9004113" cy="1066511"/>
          </a:xfrm>
        </p:spPr>
        <p:txBody>
          <a:bodyPr>
            <a:normAutofit/>
          </a:bodyPr>
          <a:lstStyle/>
          <a:p>
            <a:r>
              <a:rPr lang="en-US" dirty="0"/>
              <a:t>Computer, Internet and IT service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57181" y="2059418"/>
            <a:ext cx="6705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alerts for system issues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center monitoring and alerts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2FA for secure remote access using SSL VPN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Security alerts with SIEMs and others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 dispatch with acknowledgement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Issues reminders and escalations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Helpdesk dispatch and notifications</a:t>
            </a:r>
          </a:p>
        </p:txBody>
      </p:sp>
      <p:pic>
        <p:nvPicPr>
          <p:cNvPr id="16" name="Graphic 15" descr="Cloud Computing with solid fill">
            <a:extLst>
              <a:ext uri="{FF2B5EF4-FFF2-40B4-BE49-F238E27FC236}">
                <a16:creationId xmlns:a16="http://schemas.microsoft.com/office/drawing/2014/main" id="{35378641-E67A-1D4F-BBE0-83187CCC9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3833" y="2059418"/>
            <a:ext cx="3600986" cy="36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6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2001"/>
            <a:ext cx="10703011" cy="106651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Return on Investment (ROI) for IT Notification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50612" y="1834936"/>
            <a:ext cx="5328889" cy="3866068"/>
            <a:chOff x="950613" y="1834936"/>
            <a:chExt cx="4379268" cy="323056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950613" y="1834936"/>
              <a:ext cx="3713163" cy="25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Based on the following assumption: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558626" y="2307476"/>
              <a:ext cx="3771255" cy="292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Sales Turnover:  </a:t>
              </a: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S$20 million (per annum)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58626" y="2896949"/>
              <a:ext cx="3251200" cy="2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Business Days:  </a:t>
              </a: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260 days (per annum)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58626" y="3515597"/>
              <a:ext cx="3251200" cy="2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Business Hours:  </a:t>
              </a: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10 hours (per day)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58626" y="4105070"/>
              <a:ext cx="3251200" cy="2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No. of Employees:  </a:t>
              </a: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200 employees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58626" y="4723717"/>
              <a:ext cx="3251200" cy="292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5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1pPr>
              <a:lvl2pPr>
                <a:lnSpc>
                  <a:spcPct val="95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2pPr>
              <a:lvl3pPr>
                <a:lnSpc>
                  <a:spcPct val="95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3pPr>
              <a:lvl4pPr>
                <a:lnSpc>
                  <a:spcPct val="95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4pPr>
              <a:lvl5pPr>
                <a:lnSpc>
                  <a:spcPct val="95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HelveticaNeueLT Std Thin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SG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Employee Cost: </a:t>
              </a:r>
              <a:r>
                <a:rPr lang="en-SG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30204" pitchFamily="34" charset="0"/>
                </a:rPr>
                <a:t>S$25 (per hour)</a:t>
              </a:r>
            </a:p>
          </p:txBody>
        </p:sp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976" y="2312773"/>
              <a:ext cx="387350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963" y="4114586"/>
              <a:ext cx="34131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51" y="3508161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26" y="4705136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51" y="2911261"/>
              <a:ext cx="31750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279501" y="3122992"/>
            <a:ext cx="3713163" cy="261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SG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Loss of Revenue: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S$7,700 (per hour)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SG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Employee work loss: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S$5,000 (per hour)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SG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Total Loss (per hour):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S$12,700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279501" y="2429578"/>
            <a:ext cx="4949331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SG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One hour of system downtime will cost:</a:t>
            </a:r>
          </a:p>
        </p:txBody>
      </p:sp>
    </p:spTree>
    <p:extLst>
      <p:ext uri="{BB962C8B-B14F-4D97-AF65-F5344CB8AC3E}">
        <p14:creationId xmlns:p14="http://schemas.microsoft.com/office/powerpoint/2010/main" val="350418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Contact Us!</a:t>
            </a:r>
            <a:endParaRPr lang="en-U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5" y="4537173"/>
            <a:ext cx="2873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63" y="3009392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26" y="3533436"/>
            <a:ext cx="3048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51" y="4066906"/>
            <a:ext cx="3095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93013" y="3035380"/>
            <a:ext cx="3730625" cy="3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ctr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</a:pPr>
            <a:r>
              <a:rPr lang="en-SG" sz="1600" dirty="0">
                <a:latin typeface="Helvetica"/>
                <a:ea typeface="Microsoft YaHei"/>
                <a:cs typeface="Helvetica"/>
              </a:rPr>
              <a:t>+65 6280 2881</a:t>
            </a:r>
            <a:endParaRPr lang="en-US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593013" y="3476861"/>
            <a:ext cx="1825625" cy="3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</a:pPr>
            <a:r>
              <a:rPr lang="en-SG" sz="1600" dirty="0">
                <a:latin typeface="Helvetica" panose="020B0604020202030204" pitchFamily="34" charset="0"/>
                <a:cs typeface="Helvetica"/>
              </a:rPr>
              <a:t>+65 6280 6882</a:t>
            </a:r>
            <a:endParaRPr lang="en-US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593013" y="3980802"/>
            <a:ext cx="2781024" cy="3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ctr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</a:pPr>
            <a:r>
              <a:rPr lang="en-US" sz="1600" dirty="0" err="1">
                <a:latin typeface="Helvetica" panose="020B0604020202030204" pitchFamily="34" charset="0"/>
              </a:rPr>
              <a:t>info@talariax.com</a:t>
            </a:r>
            <a:endParaRPr lang="en-US" dirty="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593013" y="4528042"/>
            <a:ext cx="2319230" cy="3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ctr">
            <a:spAutoFit/>
          </a:bodyPr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HelveticaNeueLT Std Thin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</a:pPr>
            <a:r>
              <a:rPr lang="en-SG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www.talariax.com</a:t>
            </a:r>
            <a:endParaRPr lang="en-SG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88" y="2260301"/>
            <a:ext cx="1920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3" y="1755112"/>
            <a:ext cx="2730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31EB4-0B5A-7B4D-9726-55F03ACEAEC0}"/>
              </a:ext>
            </a:extLst>
          </p:cNvPr>
          <p:cNvSpPr txBox="1"/>
          <p:nvPr/>
        </p:nvSpPr>
        <p:spPr>
          <a:xfrm>
            <a:off x="1593013" y="2260301"/>
            <a:ext cx="31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76 Playfair Road, #08-01, LHK 2 Building, Singapore 367996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6B0E1-2111-EB47-A5D1-3B1D3B406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79" y="1555958"/>
            <a:ext cx="4165159" cy="42422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EDC15E-6681-4382-A4C9-A23F3349B492}"/>
              </a:ext>
            </a:extLst>
          </p:cNvPr>
          <p:cNvSpPr txBox="1"/>
          <p:nvPr/>
        </p:nvSpPr>
        <p:spPr>
          <a:xfrm>
            <a:off x="1593012" y="1713521"/>
            <a:ext cx="31560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G" dirty="0" err="1">
                <a:cs typeface="Calibri"/>
              </a:rPr>
              <a:t>TalariaX</a:t>
            </a:r>
            <a:r>
              <a:rPr lang="en-SG" dirty="0">
                <a:cs typeface="Calibri"/>
              </a:rPr>
              <a:t> Pte Ltd</a:t>
            </a:r>
          </a:p>
        </p:txBody>
      </p:sp>
    </p:spTree>
    <p:extLst>
      <p:ext uri="{BB962C8B-B14F-4D97-AF65-F5344CB8AC3E}">
        <p14:creationId xmlns:p14="http://schemas.microsoft.com/office/powerpoint/2010/main" val="194827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001"/>
            <a:ext cx="10245436" cy="1066511"/>
          </a:xfrm>
        </p:spPr>
        <p:txBody>
          <a:bodyPr/>
          <a:lstStyle/>
          <a:p>
            <a:r>
              <a:rPr lang="en-US" altLang="en-US" dirty="0"/>
              <a:t>Global Customers</a:t>
            </a:r>
            <a:endParaRPr lang="en-US" dirty="0"/>
          </a:p>
        </p:txBody>
      </p:sp>
      <p:sp>
        <p:nvSpPr>
          <p:cNvPr id="3" name="AutoShape 103"/>
          <p:cNvSpPr>
            <a:spLocks noChangeArrowheads="1"/>
          </p:cNvSpPr>
          <p:nvPr/>
        </p:nvSpPr>
        <p:spPr bwMode="auto">
          <a:xfrm>
            <a:off x="2479529" y="2103016"/>
            <a:ext cx="1213260" cy="290924"/>
          </a:xfrm>
          <a:prstGeom prst="roundRect">
            <a:avLst>
              <a:gd name="adj" fmla="val 13273"/>
            </a:avLst>
          </a:prstGeom>
          <a:solidFill>
            <a:srgbClr val="FFFFFF">
              <a:alpha val="65098"/>
            </a:srgbClr>
          </a:solidFill>
          <a:ln w="635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4" name="AutoShape 107"/>
          <p:cNvCxnSpPr>
            <a:cxnSpLocks noChangeShapeType="1"/>
          </p:cNvCxnSpPr>
          <p:nvPr/>
        </p:nvCxnSpPr>
        <p:spPr bwMode="auto">
          <a:xfrm flipV="1">
            <a:off x="1910927" y="2401782"/>
            <a:ext cx="1028985" cy="411612"/>
          </a:xfrm>
          <a:prstGeom prst="straightConnector1">
            <a:avLst/>
          </a:prstGeom>
          <a:noFill/>
          <a:ln w="9525">
            <a:solidFill>
              <a:srgbClr val="1036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104"/>
          <p:cNvSpPr>
            <a:spLocks noChangeArrowheads="1"/>
          </p:cNvSpPr>
          <p:nvPr/>
        </p:nvSpPr>
        <p:spPr bwMode="auto">
          <a:xfrm>
            <a:off x="3186953" y="3026727"/>
            <a:ext cx="2192508" cy="768925"/>
          </a:xfrm>
          <a:prstGeom prst="roundRect">
            <a:avLst>
              <a:gd name="adj" fmla="val 13273"/>
            </a:avLst>
          </a:prstGeom>
          <a:solidFill>
            <a:srgbClr val="FFFFFF">
              <a:alpha val="65098"/>
            </a:srgbClr>
          </a:solidFill>
          <a:ln w="635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6" name="AutoShape 108"/>
          <p:cNvCxnSpPr>
            <a:cxnSpLocks noChangeShapeType="1"/>
            <a:stCxn id="5" idx="3"/>
            <a:endCxn id="16" idx="2"/>
          </p:cNvCxnSpPr>
          <p:nvPr/>
        </p:nvCxnSpPr>
        <p:spPr bwMode="auto">
          <a:xfrm flipV="1">
            <a:off x="5379461" y="3349453"/>
            <a:ext cx="817180" cy="61737"/>
          </a:xfrm>
          <a:prstGeom prst="straightConnector1">
            <a:avLst/>
          </a:prstGeom>
          <a:noFill/>
          <a:ln w="9525">
            <a:solidFill>
              <a:srgbClr val="1036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157"/>
          <p:cNvSpPr>
            <a:spLocks noChangeArrowheads="1"/>
          </p:cNvSpPr>
          <p:nvPr/>
        </p:nvSpPr>
        <p:spPr bwMode="auto">
          <a:xfrm>
            <a:off x="3450314" y="4368350"/>
            <a:ext cx="2200678" cy="406896"/>
          </a:xfrm>
          <a:prstGeom prst="roundRect">
            <a:avLst>
              <a:gd name="adj" fmla="val 13273"/>
            </a:avLst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txBody>
          <a:bodyPr wrap="none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kumimoji="1" lang="ko-K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  <a:ea typeface="Gulim" panose="020B0600000101010101" pitchFamily="34" charset="-127"/>
            </a:endParaRPr>
          </a:p>
        </p:txBody>
      </p:sp>
      <p:cxnSp>
        <p:nvCxnSpPr>
          <p:cNvPr id="8" name="AutoShape 166"/>
          <p:cNvCxnSpPr>
            <a:cxnSpLocks noChangeShapeType="1"/>
            <a:endCxn id="31" idx="2"/>
          </p:cNvCxnSpPr>
          <p:nvPr/>
        </p:nvCxnSpPr>
        <p:spPr bwMode="auto">
          <a:xfrm flipV="1">
            <a:off x="4389120" y="4000123"/>
            <a:ext cx="1095225" cy="368227"/>
          </a:xfrm>
          <a:prstGeom prst="straightConnector1">
            <a:avLst/>
          </a:prstGeom>
          <a:noFill/>
          <a:ln w="9525">
            <a:solidFill>
              <a:srgbClr val="1036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158"/>
          <p:cNvSpPr>
            <a:spLocks noChangeArrowheads="1"/>
          </p:cNvSpPr>
          <p:nvPr/>
        </p:nvSpPr>
        <p:spPr bwMode="auto">
          <a:xfrm>
            <a:off x="8263392" y="5697101"/>
            <a:ext cx="1124403" cy="325593"/>
          </a:xfrm>
          <a:prstGeom prst="roundRect">
            <a:avLst>
              <a:gd name="adj" fmla="val 13273"/>
            </a:avLst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10" name="AutoShape 165"/>
          <p:cNvCxnSpPr>
            <a:cxnSpLocks noChangeShapeType="1"/>
            <a:stCxn id="18" idx="3"/>
            <a:endCxn id="9" idx="0"/>
          </p:cNvCxnSpPr>
          <p:nvPr/>
        </p:nvCxnSpPr>
        <p:spPr bwMode="auto">
          <a:xfrm flipH="1">
            <a:off x="8825594" y="5203798"/>
            <a:ext cx="503246" cy="493303"/>
          </a:xfrm>
          <a:prstGeom prst="straightConnector1">
            <a:avLst/>
          </a:prstGeom>
          <a:noFill/>
          <a:ln w="9525">
            <a:solidFill>
              <a:srgbClr val="1036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156"/>
          <p:cNvSpPr>
            <a:spLocks noChangeArrowheads="1"/>
          </p:cNvSpPr>
          <p:nvPr/>
        </p:nvSpPr>
        <p:spPr bwMode="auto">
          <a:xfrm>
            <a:off x="9341084" y="2922154"/>
            <a:ext cx="2158366" cy="1665743"/>
          </a:xfrm>
          <a:prstGeom prst="roundRect">
            <a:avLst>
              <a:gd name="adj" fmla="val 13273"/>
            </a:avLst>
          </a:prstGeom>
          <a:solidFill>
            <a:schemeClr val="bg1">
              <a:alpha val="65882"/>
            </a:schemeClr>
          </a:solidFill>
          <a:ln w="6350">
            <a:solidFill>
              <a:schemeClr val="bg2">
                <a:lumMod val="25000"/>
              </a:schemeClr>
            </a:solidFill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12" name="AutoShape 164"/>
          <p:cNvCxnSpPr>
            <a:cxnSpLocks noChangeShapeType="1"/>
            <a:stCxn id="19" idx="6"/>
            <a:endCxn id="11" idx="1"/>
          </p:cNvCxnSpPr>
          <p:nvPr/>
        </p:nvCxnSpPr>
        <p:spPr bwMode="auto">
          <a:xfrm flipV="1">
            <a:off x="8294435" y="3755026"/>
            <a:ext cx="1046649" cy="384635"/>
          </a:xfrm>
          <a:prstGeom prst="straightConnector1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55"/>
          <p:cNvSpPr>
            <a:spLocks noChangeArrowheads="1"/>
          </p:cNvSpPr>
          <p:nvPr/>
        </p:nvSpPr>
        <p:spPr bwMode="auto">
          <a:xfrm>
            <a:off x="5879825" y="1589747"/>
            <a:ext cx="2302641" cy="995899"/>
          </a:xfrm>
          <a:prstGeom prst="roundRect">
            <a:avLst>
              <a:gd name="adj" fmla="val 13273"/>
            </a:avLst>
          </a:prstGeom>
          <a:solidFill>
            <a:srgbClr val="FFFFFF">
              <a:alpha val="65098"/>
            </a:srgbClr>
          </a:solidFill>
          <a:ln w="635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Oval 160"/>
          <p:cNvSpPr>
            <a:spLocks noChangeArrowheads="1"/>
          </p:cNvSpPr>
          <p:nvPr/>
        </p:nvSpPr>
        <p:spPr bwMode="auto">
          <a:xfrm>
            <a:off x="5009386" y="2565070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cxnSp>
        <p:nvCxnSpPr>
          <p:cNvPr id="15" name="AutoShape 163"/>
          <p:cNvCxnSpPr>
            <a:cxnSpLocks noChangeShapeType="1"/>
            <a:stCxn id="13" idx="1"/>
            <a:endCxn id="14" idx="7"/>
          </p:cNvCxnSpPr>
          <p:nvPr/>
        </p:nvCxnSpPr>
        <p:spPr bwMode="auto">
          <a:xfrm flipH="1">
            <a:off x="5149347" y="2087697"/>
            <a:ext cx="730478" cy="501346"/>
          </a:xfrm>
          <a:prstGeom prst="straightConnector1">
            <a:avLst/>
          </a:prstGeom>
          <a:noFill/>
          <a:ln w="952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60"/>
          <p:cNvSpPr>
            <a:spLocks noChangeArrowheads="1"/>
          </p:cNvSpPr>
          <p:nvPr/>
        </p:nvSpPr>
        <p:spPr bwMode="auto">
          <a:xfrm>
            <a:off x="6196641" y="3267605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7" name="Oval 160"/>
          <p:cNvSpPr>
            <a:spLocks noChangeArrowheads="1"/>
          </p:cNvSpPr>
          <p:nvPr/>
        </p:nvSpPr>
        <p:spPr bwMode="auto">
          <a:xfrm>
            <a:off x="1775274" y="2748815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8" name="Oval 160"/>
          <p:cNvSpPr>
            <a:spLocks noChangeArrowheads="1"/>
          </p:cNvSpPr>
          <p:nvPr/>
        </p:nvSpPr>
        <p:spPr bwMode="auto">
          <a:xfrm>
            <a:off x="9304826" y="5064075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9" name="Oval 160"/>
          <p:cNvSpPr>
            <a:spLocks noChangeArrowheads="1"/>
          </p:cNvSpPr>
          <p:nvPr/>
        </p:nvSpPr>
        <p:spPr bwMode="auto">
          <a:xfrm>
            <a:off x="8130460" y="4057813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54146" y="1404267"/>
            <a:ext cx="3930232" cy="4706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5 Light" panose="020B04040200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5 Light" panose="020B04040200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5 Light" panose="020B04040200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5 Light" panose="020B04040200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45 Light" panose="020B04040200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Helvetica" panose="020B0604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86814" y="3010299"/>
            <a:ext cx="222701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Singapore, Malaysia, Hong Kong， Macau, Indonesia, Taiwan, China, Thailand, Vietnam, Brunei, Philippines, India, Sri Lanka, Korea, Myanmar, Japan, Cambodia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15463" y="5693676"/>
            <a:ext cx="2768173" cy="29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Australia, NZ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90915" y="1631539"/>
            <a:ext cx="22708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United Kingdom, France, Switzerland, Netherlands, Norway, Sweden, Ireland, Austria, Spain, Denmark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23967" y="3056988"/>
            <a:ext cx="21875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United Arab Emirates, Kingdom of Saudi Arabia, Bahrain, Lebanon, Oman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6032" y="4202548"/>
            <a:ext cx="228689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Egypt, Maldives, Rwanda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64637" y="2094590"/>
            <a:ext cx="1288593" cy="29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USA,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Canada</a:t>
            </a:r>
          </a:p>
        </p:txBody>
      </p:sp>
      <p:grpSp>
        <p:nvGrpSpPr>
          <p:cNvPr id="27" name="组合 4"/>
          <p:cNvGrpSpPr/>
          <p:nvPr/>
        </p:nvGrpSpPr>
        <p:grpSpPr>
          <a:xfrm>
            <a:off x="6313106" y="5693676"/>
            <a:ext cx="1241956" cy="325593"/>
            <a:chOff x="6307310" y="5820119"/>
            <a:chExt cx="1241956" cy="325593"/>
          </a:xfrm>
        </p:grpSpPr>
        <p:sp>
          <p:nvSpPr>
            <p:cNvPr id="28" name="AutoShape 158"/>
            <p:cNvSpPr>
              <a:spLocks noChangeArrowheads="1"/>
            </p:cNvSpPr>
            <p:nvPr/>
          </p:nvSpPr>
          <p:spPr bwMode="auto">
            <a:xfrm>
              <a:off x="6307310" y="5820119"/>
              <a:ext cx="1241956" cy="325593"/>
            </a:xfrm>
            <a:prstGeom prst="roundRect">
              <a:avLst>
                <a:gd name="adj" fmla="val 13273"/>
              </a:avLst>
            </a:prstGeom>
            <a:solidFill>
              <a:srgbClr val="FFFFFF">
                <a:alpha val="65098"/>
              </a:srgbClr>
            </a:solidFill>
            <a:ln w="6350">
              <a:solidFill>
                <a:schemeClr val="bg2">
                  <a:lumMod val="25000"/>
                </a:schemeClr>
              </a:solidFill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ko-KR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29" name="Oval 160"/>
            <p:cNvSpPr>
              <a:spLocks noChangeArrowheads="1"/>
            </p:cNvSpPr>
            <p:nvPr/>
          </p:nvSpPr>
          <p:spPr bwMode="auto">
            <a:xfrm>
              <a:off x="6383682" y="5903020"/>
              <a:ext cx="163975" cy="163696"/>
            </a:xfrm>
            <a:prstGeom prst="ellipse">
              <a:avLst/>
            </a:prstGeom>
            <a:solidFill>
              <a:schemeClr val="accent2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ko-KR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30" name="TextBox 46"/>
            <p:cNvSpPr txBox="1"/>
            <p:nvPr/>
          </p:nvSpPr>
          <p:spPr>
            <a:xfrm>
              <a:off x="6506993" y="5820119"/>
              <a:ext cx="952505" cy="294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30204" pitchFamily="34" charset="0"/>
                </a:rPr>
                <a:t>Our Clients</a:t>
              </a:r>
              <a:endPara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sp>
        <p:nvSpPr>
          <p:cNvPr id="31" name="Oval 160"/>
          <p:cNvSpPr>
            <a:spLocks noChangeArrowheads="1"/>
          </p:cNvSpPr>
          <p:nvPr/>
        </p:nvSpPr>
        <p:spPr bwMode="auto">
          <a:xfrm>
            <a:off x="5484345" y="3918275"/>
            <a:ext cx="163975" cy="163696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2357BF-6EC0-9141-A0BC-8585423C93B1}"/>
              </a:ext>
            </a:extLst>
          </p:cNvPr>
          <p:cNvSpPr/>
          <p:nvPr/>
        </p:nvSpPr>
        <p:spPr>
          <a:xfrm>
            <a:off x="38402" y="6313547"/>
            <a:ext cx="3767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100" dirty="0">
                <a:latin typeface="Helvetica" pitchFamily="2" charset="0"/>
              </a:rPr>
              <a:t>© Copyright 2020. </a:t>
            </a:r>
            <a:r>
              <a:rPr lang="en-SG" sz="1100" dirty="0" err="1">
                <a:latin typeface="Helvetica" pitchFamily="2" charset="0"/>
              </a:rPr>
              <a:t>TalariaX</a:t>
            </a:r>
            <a:r>
              <a:rPr lang="en-SG" sz="1100" dirty="0">
                <a:latin typeface="Helvetica" pitchFamily="2" charset="0"/>
              </a:rPr>
              <a:t> Pte Ltd. All Rights Reserved. </a:t>
            </a:r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5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605889" y="5771964"/>
            <a:ext cx="2226625" cy="590100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altLang="zh-CN" dirty="0"/>
              <a:t>artners and Distributors Network</a:t>
            </a:r>
            <a:endParaRPr lang="en-US" dirty="0"/>
          </a:p>
        </p:txBody>
      </p:sp>
      <p:sp>
        <p:nvSpPr>
          <p:cNvPr id="5" name="Oval 160"/>
          <p:cNvSpPr>
            <a:spLocks noChangeArrowheads="1"/>
          </p:cNvSpPr>
          <p:nvPr/>
        </p:nvSpPr>
        <p:spPr bwMode="auto">
          <a:xfrm>
            <a:off x="8153214" y="4070047"/>
            <a:ext cx="163975" cy="163696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6" name="Oval 160"/>
          <p:cNvSpPr>
            <a:spLocks noChangeArrowheads="1"/>
          </p:cNvSpPr>
          <p:nvPr/>
        </p:nvSpPr>
        <p:spPr bwMode="auto">
          <a:xfrm>
            <a:off x="4904736" y="2309723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7" name="Oval 160"/>
          <p:cNvSpPr>
            <a:spLocks noChangeArrowheads="1"/>
          </p:cNvSpPr>
          <p:nvPr/>
        </p:nvSpPr>
        <p:spPr bwMode="auto">
          <a:xfrm>
            <a:off x="1784191" y="2763163"/>
            <a:ext cx="163975" cy="163696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8" name="Oval 160"/>
          <p:cNvSpPr>
            <a:spLocks noChangeArrowheads="1"/>
          </p:cNvSpPr>
          <p:nvPr/>
        </p:nvSpPr>
        <p:spPr bwMode="auto">
          <a:xfrm>
            <a:off x="4740761" y="2763163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9" name="Oval 160"/>
          <p:cNvSpPr>
            <a:spLocks noChangeArrowheads="1"/>
          </p:cNvSpPr>
          <p:nvPr/>
        </p:nvSpPr>
        <p:spPr bwMode="auto">
          <a:xfrm>
            <a:off x="5038157" y="2574121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0" name="Oval 160"/>
          <p:cNvSpPr>
            <a:spLocks noChangeArrowheads="1"/>
          </p:cNvSpPr>
          <p:nvPr/>
        </p:nvSpPr>
        <p:spPr bwMode="auto">
          <a:xfrm>
            <a:off x="6101564" y="3318705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1" name="Oval 160"/>
          <p:cNvSpPr>
            <a:spLocks noChangeArrowheads="1"/>
          </p:cNvSpPr>
          <p:nvPr/>
        </p:nvSpPr>
        <p:spPr bwMode="auto">
          <a:xfrm>
            <a:off x="7305512" y="3670291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2" name="Oval 160"/>
          <p:cNvSpPr>
            <a:spLocks noChangeArrowheads="1"/>
          </p:cNvSpPr>
          <p:nvPr/>
        </p:nvSpPr>
        <p:spPr bwMode="auto">
          <a:xfrm>
            <a:off x="7989239" y="2824398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3" name="Oval 160"/>
          <p:cNvSpPr>
            <a:spLocks noChangeArrowheads="1"/>
          </p:cNvSpPr>
          <p:nvPr/>
        </p:nvSpPr>
        <p:spPr bwMode="auto">
          <a:xfrm>
            <a:off x="8683456" y="2861819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Oval 160"/>
          <p:cNvSpPr>
            <a:spLocks noChangeArrowheads="1"/>
          </p:cNvSpPr>
          <p:nvPr/>
        </p:nvSpPr>
        <p:spPr bwMode="auto">
          <a:xfrm>
            <a:off x="9116575" y="2853545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5" name="Oval 160"/>
          <p:cNvSpPr>
            <a:spLocks noChangeArrowheads="1"/>
          </p:cNvSpPr>
          <p:nvPr/>
        </p:nvSpPr>
        <p:spPr bwMode="auto">
          <a:xfrm>
            <a:off x="8707794" y="3381594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Oval 160"/>
          <p:cNvSpPr>
            <a:spLocks noChangeArrowheads="1"/>
          </p:cNvSpPr>
          <p:nvPr/>
        </p:nvSpPr>
        <p:spPr bwMode="auto">
          <a:xfrm>
            <a:off x="8429926" y="3373906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7" name="Oval 160"/>
          <p:cNvSpPr>
            <a:spLocks noChangeArrowheads="1"/>
          </p:cNvSpPr>
          <p:nvPr/>
        </p:nvSpPr>
        <p:spPr bwMode="auto">
          <a:xfrm>
            <a:off x="9315635" y="5071596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8" name="Oval 160"/>
          <p:cNvSpPr>
            <a:spLocks noChangeArrowheads="1"/>
          </p:cNvSpPr>
          <p:nvPr/>
        </p:nvSpPr>
        <p:spPr bwMode="auto">
          <a:xfrm>
            <a:off x="8612799" y="4408155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19" name="Oval 160"/>
          <p:cNvSpPr>
            <a:spLocks noChangeArrowheads="1"/>
          </p:cNvSpPr>
          <p:nvPr/>
        </p:nvSpPr>
        <p:spPr bwMode="auto">
          <a:xfrm>
            <a:off x="8723491" y="3629340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0" name="Oval 160"/>
          <p:cNvSpPr>
            <a:spLocks noChangeArrowheads="1"/>
          </p:cNvSpPr>
          <p:nvPr/>
        </p:nvSpPr>
        <p:spPr bwMode="auto">
          <a:xfrm>
            <a:off x="8347939" y="3711188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1" name="Oval 160"/>
          <p:cNvSpPr>
            <a:spLocks noChangeArrowheads="1"/>
          </p:cNvSpPr>
          <p:nvPr/>
        </p:nvSpPr>
        <p:spPr bwMode="auto">
          <a:xfrm>
            <a:off x="8122611" y="3613290"/>
            <a:ext cx="163975" cy="163696"/>
          </a:xfrm>
          <a:prstGeom prst="ellipse">
            <a:avLst/>
          </a:prstGeom>
          <a:solidFill>
            <a:srgbClr val="293A49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208089" y="2706895"/>
            <a:ext cx="571831" cy="283095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USA</a:t>
            </a:r>
            <a:endParaRPr lang="en-GB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333102" y="2108885"/>
            <a:ext cx="492065" cy="286301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UK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275409" y="2309722"/>
            <a:ext cx="1133629" cy="300663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Netherlands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924203" y="2721765"/>
            <a:ext cx="781066" cy="286942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France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504498" y="2504850"/>
            <a:ext cx="760927" cy="255853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China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8369369" y="2496779"/>
            <a:ext cx="872218" cy="260811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Korea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9358002" y="2738257"/>
            <a:ext cx="827653" cy="247123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Japan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944208" y="3218028"/>
            <a:ext cx="850600" cy="248518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Taiwan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978123" y="3519940"/>
            <a:ext cx="1083301" cy="235803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Philippines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9629984" y="5000831"/>
            <a:ext cx="863179" cy="234461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Australia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7795404" y="3084367"/>
            <a:ext cx="1108746" cy="235862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Hong Kong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7170815" y="3369881"/>
            <a:ext cx="868117" cy="248299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Thailand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7094086" y="3948957"/>
            <a:ext cx="882897" cy="263081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Malaysia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422292" y="4283395"/>
            <a:ext cx="1030418" cy="249325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Singapore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7989239" y="4596133"/>
            <a:ext cx="1286401" cy="253813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Indonesia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6464357" y="3646806"/>
            <a:ext cx="773674" cy="243424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India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8669650" y="3839906"/>
            <a:ext cx="901431" cy="236452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Vietnam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733483" y="5796246"/>
            <a:ext cx="1871163" cy="498598"/>
            <a:chOff x="5193421" y="5787817"/>
            <a:chExt cx="1871163" cy="498598"/>
          </a:xfrm>
        </p:grpSpPr>
        <p:sp>
          <p:nvSpPr>
            <p:cNvPr id="41" name="Oval 160"/>
            <p:cNvSpPr>
              <a:spLocks noChangeArrowheads="1"/>
            </p:cNvSpPr>
            <p:nvPr/>
          </p:nvSpPr>
          <p:spPr bwMode="auto">
            <a:xfrm>
              <a:off x="5193421" y="5855439"/>
              <a:ext cx="163975" cy="163696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2" name="TextBox 46"/>
            <p:cNvSpPr txBox="1"/>
            <p:nvPr/>
          </p:nvSpPr>
          <p:spPr>
            <a:xfrm>
              <a:off x="5334623" y="5787817"/>
              <a:ext cx="1729961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30204" pitchFamily="34" charset="0"/>
                </a:rPr>
                <a:t>Offices </a:t>
              </a:r>
            </a:p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" panose="020B0604020202030204" pitchFamily="34" charset="0"/>
                </a:rPr>
                <a:t>Partners &amp; Distributors</a:t>
              </a:r>
              <a:endPara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3" name="Oval 160"/>
            <p:cNvSpPr>
              <a:spLocks noChangeArrowheads="1"/>
            </p:cNvSpPr>
            <p:nvPr/>
          </p:nvSpPr>
          <p:spPr bwMode="auto">
            <a:xfrm>
              <a:off x="5193421" y="6075668"/>
              <a:ext cx="163975" cy="163696"/>
            </a:xfrm>
            <a:prstGeom prst="ellipse">
              <a:avLst/>
            </a:prstGeom>
            <a:solidFill>
              <a:srgbClr val="293A49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ko-KR" sz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endParaRPr>
            </a:p>
          </p:txBody>
        </p:sp>
      </p:grpSp>
      <p:sp>
        <p:nvSpPr>
          <p:cNvPr id="44" name="Oval 160"/>
          <p:cNvSpPr>
            <a:spLocks noChangeArrowheads="1"/>
          </p:cNvSpPr>
          <p:nvPr/>
        </p:nvSpPr>
        <p:spPr bwMode="auto">
          <a:xfrm>
            <a:off x="8026228" y="3857196"/>
            <a:ext cx="163975" cy="163696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 sz="120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30204" pitchFamily="34" charset="0"/>
            </a:endParaRPr>
          </a:p>
        </p:txBody>
      </p:sp>
      <p:sp>
        <p:nvSpPr>
          <p:cNvPr id="46" name="圆角矩形 37"/>
          <p:cNvSpPr/>
          <p:nvPr/>
        </p:nvSpPr>
        <p:spPr>
          <a:xfrm>
            <a:off x="5645375" y="2970849"/>
            <a:ext cx="1651537" cy="271791"/>
          </a:xfrm>
          <a:prstGeom prst="roundRect">
            <a:avLst/>
          </a:prstGeom>
          <a:solidFill>
            <a:srgbClr val="FFFFFF">
              <a:alpha val="65098"/>
            </a:srgbClr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</a:rPr>
              <a:t>UAE, Saudi Arabia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6036A5-EF1F-0745-85BE-CA5BD061FBBF}"/>
              </a:ext>
            </a:extLst>
          </p:cNvPr>
          <p:cNvSpPr/>
          <p:nvPr/>
        </p:nvSpPr>
        <p:spPr>
          <a:xfrm>
            <a:off x="38402" y="6313547"/>
            <a:ext cx="3767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100" dirty="0">
                <a:latin typeface="Helvetica" pitchFamily="2" charset="0"/>
              </a:rPr>
              <a:t>© Copyright 2020. </a:t>
            </a:r>
            <a:r>
              <a:rPr lang="en-SG" sz="1100" dirty="0" err="1">
                <a:latin typeface="Helvetica" pitchFamily="2" charset="0"/>
              </a:rPr>
              <a:t>TalariaX</a:t>
            </a:r>
            <a:r>
              <a:rPr lang="en-SG" sz="1100" dirty="0">
                <a:latin typeface="Helvetica" pitchFamily="2" charset="0"/>
              </a:rPr>
              <a:t> Pte Ltd. All Rights Reserved. </a:t>
            </a:r>
            <a:endParaRPr lang="en-US" sz="11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2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A628-E035-E741-AF00-8B044C1B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Help You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D8A81F-C660-2C4F-8AC8-DBCC973BC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9747"/>
            <a:ext cx="10515600" cy="4667519"/>
          </a:xfrm>
        </p:spPr>
      </p:pic>
    </p:spTree>
    <p:extLst>
      <p:ext uri="{BB962C8B-B14F-4D97-AF65-F5344CB8AC3E}">
        <p14:creationId xmlns:p14="http://schemas.microsoft.com/office/powerpoint/2010/main" val="398185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B017-3CC5-174E-BE6F-2DC559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487D8-6973-9949-96AA-C4BBCA5B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92" y="1938509"/>
            <a:ext cx="790527" cy="667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1AD0C-C972-E042-A26F-C3FFFA828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37" y="1938509"/>
            <a:ext cx="534388" cy="665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FABC3-DD58-1B4D-B341-F9D4F7892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7" y="1938509"/>
            <a:ext cx="813914" cy="6659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7B817A-6F9B-3F4A-BCEB-F38A31C2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99" y="1937293"/>
            <a:ext cx="790527" cy="667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377794-20B2-DC40-8FEC-AC3E77A5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56" y="1881917"/>
            <a:ext cx="534388" cy="66593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945E68C-40C1-4B4B-95B0-E0462B20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69" y="2710541"/>
            <a:ext cx="3516657" cy="1066511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Institutions, Governments, Service based companies, Data Centers, others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organizations  with critical operations that cannot  afford  to have system downtime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EAB07F5F-ADFA-7D48-88DE-5460C2A9AB4B}"/>
              </a:ext>
            </a:extLst>
          </p:cNvPr>
          <p:cNvSpPr txBox="1">
            <a:spLocks/>
          </p:cNvSpPr>
          <p:nvPr/>
        </p:nvSpPr>
        <p:spPr>
          <a:xfrm>
            <a:off x="1081023" y="3936763"/>
            <a:ext cx="3808898" cy="2589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sz="4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Messaging Filters for SMTP (Email), SNMP Traps and Syslog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sz="4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Built-in SMS reminder and escalation features to ensure message acknowledgement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sz="4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system monitoring (Ping) with SMS alert to ensure server availability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sz="4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Built-in SMTP email gateway and email relay function to relay email alert messages and serves as a back- up email gateway for the enterprise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0152B8-88D2-DD43-A819-3248F5BCAAB3}"/>
              </a:ext>
            </a:extLst>
          </p:cNvPr>
          <p:cNvSpPr/>
          <p:nvPr/>
        </p:nvSpPr>
        <p:spPr>
          <a:xfrm>
            <a:off x="0" y="2710541"/>
            <a:ext cx="981471" cy="52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Suggested 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Industries: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4BD8D6-322F-DE45-9E60-4B2EFC5F0213}"/>
              </a:ext>
            </a:extLst>
          </p:cNvPr>
          <p:cNvSpPr/>
          <p:nvPr/>
        </p:nvSpPr>
        <p:spPr>
          <a:xfrm>
            <a:off x="39433" y="4004838"/>
            <a:ext cx="981471" cy="52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Key Features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881A25-1036-DA4F-9ABE-E6B101032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69" y="1294810"/>
            <a:ext cx="3035055" cy="5871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481DB1-ABA7-2C47-8609-833037E46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22" y="1294808"/>
            <a:ext cx="2786280" cy="5871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A8FF9E-E940-4845-BCFA-2160B8FD4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3" y="1310738"/>
            <a:ext cx="3502752" cy="587109"/>
          </a:xfrm>
          <a:prstGeom prst="rect">
            <a:avLst/>
          </a:prstGeom>
        </p:spPr>
      </p:pic>
      <p:cxnSp>
        <p:nvCxnSpPr>
          <p:cNvPr id="34" name="AutoShape 166">
            <a:extLst>
              <a:ext uri="{FF2B5EF4-FFF2-40B4-BE49-F238E27FC236}">
                <a16:creationId xmlns:a16="http://schemas.microsoft.com/office/drawing/2014/main" id="{2D731474-5A32-2B42-B9D4-842952DFD5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89924" y="1348512"/>
            <a:ext cx="0" cy="4954754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66">
            <a:extLst>
              <a:ext uri="{FF2B5EF4-FFF2-40B4-BE49-F238E27FC236}">
                <a16:creationId xmlns:a16="http://schemas.microsoft.com/office/drawing/2014/main" id="{EAB0E5FF-4EC3-8B4A-BB65-424B52D3610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592659" y="1348512"/>
            <a:ext cx="0" cy="4954754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66">
            <a:extLst>
              <a:ext uri="{FF2B5EF4-FFF2-40B4-BE49-F238E27FC236}">
                <a16:creationId xmlns:a16="http://schemas.microsoft.com/office/drawing/2014/main" id="{93BBEB4B-C807-A748-A1F0-EE3ABE5CF6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81471" y="1348513"/>
            <a:ext cx="0" cy="495475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5F2AA69-C428-8E4F-BFEB-511D98372859}"/>
              </a:ext>
            </a:extLst>
          </p:cNvPr>
          <p:cNvSpPr/>
          <p:nvPr/>
        </p:nvSpPr>
        <p:spPr>
          <a:xfrm>
            <a:off x="4995231" y="2716710"/>
            <a:ext cx="3395508" cy="50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Healthcare, Education, Hospitality, Manufacturing, Shipping, Financial, others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548063-C67E-C343-9B90-108E5D34FF1F}"/>
              </a:ext>
            </a:extLst>
          </p:cNvPr>
          <p:cNvSpPr/>
          <p:nvPr/>
        </p:nvSpPr>
        <p:spPr>
          <a:xfrm>
            <a:off x="5099968" y="3936763"/>
            <a:ext cx="3382443" cy="2235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Unlimited web user access rights with customizable access rights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Support Email, SNMP Traps and Syslog with PING, Port and URL check for IT alerts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Automatic SMS message routing (Using SMS keyword) for interactive information on demand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API Integration to any applications (HTTP Post, XML, JSON, JDBC, FTP)</a:t>
            </a:r>
          </a:p>
        </p:txBody>
      </p:sp>
      <p:cxnSp>
        <p:nvCxnSpPr>
          <p:cNvPr id="49" name="AutoShape 166">
            <a:extLst>
              <a:ext uri="{FF2B5EF4-FFF2-40B4-BE49-F238E27FC236}">
                <a16:creationId xmlns:a16="http://schemas.microsoft.com/office/drawing/2014/main" id="{92CA2F9D-FA6E-6D4A-9E4E-0A3C5DBAE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2696900"/>
            <a:ext cx="1219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66">
            <a:extLst>
              <a:ext uri="{FF2B5EF4-FFF2-40B4-BE49-F238E27FC236}">
                <a16:creationId xmlns:a16="http://schemas.microsoft.com/office/drawing/2014/main" id="{FE0CE6F3-608F-274A-AA6D-09D7D89406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857666"/>
            <a:ext cx="1219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66">
            <a:extLst>
              <a:ext uri="{FF2B5EF4-FFF2-40B4-BE49-F238E27FC236}">
                <a16:creationId xmlns:a16="http://schemas.microsoft.com/office/drawing/2014/main" id="{F5E37509-A7C7-7A43-BB26-9BBEC27EB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303266"/>
            <a:ext cx="1219200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F83BFDB8-DAF5-3340-9A7E-4ECC83F905C8}"/>
              </a:ext>
            </a:extLst>
          </p:cNvPr>
          <p:cNvSpPr/>
          <p:nvPr/>
        </p:nvSpPr>
        <p:spPr>
          <a:xfrm>
            <a:off x="8687299" y="3952689"/>
            <a:ext cx="3395512" cy="223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Pay per use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Fast SMS delivery (2 SMS per sec)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2 way messaging (Long Code &amp; Short Code)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Web broadcast and API for application integration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Customizable Caller ID can be used for branding purposes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Low setup and monthly fee</a:t>
            </a:r>
          </a:p>
        </p:txBody>
      </p:sp>
    </p:spTree>
    <p:extLst>
      <p:ext uri="{BB962C8B-B14F-4D97-AF65-F5344CB8AC3E}">
        <p14:creationId xmlns:p14="http://schemas.microsoft.com/office/powerpoint/2010/main" val="327245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CA02-6D24-4E49-B903-7B039FC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001"/>
            <a:ext cx="10804451" cy="1078966"/>
          </a:xfrm>
        </p:spPr>
        <p:txBody>
          <a:bodyPr>
            <a:noAutofit/>
          </a:bodyPr>
          <a:lstStyle/>
          <a:p>
            <a:r>
              <a:rPr lang="en-SG" sz="3200" b="1" dirty="0" err="1"/>
              <a:t>sendQuick</a:t>
            </a:r>
            <a:r>
              <a:rPr lang="en-SG" sz="3200" b="1" dirty="0"/>
              <a:t> is the Central Enterprise Messaging system delivering messages to all mobile devices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EC4583-C082-5140-8E4C-A676ECF2E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" y="1756221"/>
            <a:ext cx="11120212" cy="4977083"/>
          </a:xfrm>
        </p:spPr>
      </p:pic>
    </p:spTree>
    <p:extLst>
      <p:ext uri="{BB962C8B-B14F-4D97-AF65-F5344CB8AC3E}">
        <p14:creationId xmlns:p14="http://schemas.microsoft.com/office/powerpoint/2010/main" val="387923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DF0A-1ED6-164C-AA8E-AC868097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sendQuickASP</a:t>
            </a:r>
            <a:r>
              <a:rPr lang="en-US" dirty="0"/>
              <a:t> Cloud Network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048C1D-A04D-9947-806E-75F09AC0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8" y="1570038"/>
            <a:ext cx="10429703" cy="4706937"/>
          </a:xfrm>
        </p:spPr>
      </p:pic>
    </p:spTree>
    <p:extLst>
      <p:ext uri="{BB962C8B-B14F-4D97-AF65-F5344CB8AC3E}">
        <p14:creationId xmlns:p14="http://schemas.microsoft.com/office/powerpoint/2010/main" val="162304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2001"/>
            <a:ext cx="10714149" cy="1066511"/>
          </a:xfrm>
        </p:spPr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dirty="0" err="1"/>
              <a:t>sendQuick</a:t>
            </a:r>
            <a:r>
              <a:rPr lang="en-US" dirty="0"/>
              <a:t> (Network 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952DD-5F70-634E-8175-47A3E1E6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4" y="1525354"/>
            <a:ext cx="11855220" cy="53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1106</Words>
  <Application>Microsoft Macintosh PowerPoint</Application>
  <PresentationFormat>Widescreen</PresentationFormat>
  <Paragraphs>188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HelveticaNeueLT Std Thin</vt:lpstr>
      <vt:lpstr>Arial</vt:lpstr>
      <vt:lpstr>Arial Narrow</vt:lpstr>
      <vt:lpstr>Calibri</vt:lpstr>
      <vt:lpstr>Calibri Light</vt:lpstr>
      <vt:lpstr>Helvetica</vt:lpstr>
      <vt:lpstr>Helvetica CE 55 Roman</vt:lpstr>
      <vt:lpstr>Times New Roman</vt:lpstr>
      <vt:lpstr>Office Theme</vt:lpstr>
      <vt:lpstr>1_Custom Design</vt:lpstr>
      <vt:lpstr>PowerPoint Presentation</vt:lpstr>
      <vt:lpstr>About sendQuick</vt:lpstr>
      <vt:lpstr>Global Customers</vt:lpstr>
      <vt:lpstr>Partners and Distributors Network</vt:lpstr>
      <vt:lpstr>We Help You</vt:lpstr>
      <vt:lpstr>Products</vt:lpstr>
      <vt:lpstr>sendQuick is the Central Enterprise Messaging system delivering messages to all mobile devices</vt:lpstr>
      <vt:lpstr>sendQuickASP Cloud Network Overview</vt:lpstr>
      <vt:lpstr>Implementing sendQuick (Network View)</vt:lpstr>
      <vt:lpstr>Key Benefits</vt:lpstr>
      <vt:lpstr>Fulfilling All Enterprise Requirements</vt:lpstr>
      <vt:lpstr>Finance, Banking and Insurance</vt:lpstr>
      <vt:lpstr>Healthcare</vt:lpstr>
      <vt:lpstr>Construction &amp; Real Estate</vt:lpstr>
      <vt:lpstr>Hospitality (Hotel &amp; Tourism)</vt:lpstr>
      <vt:lpstr>Retail, Food &amp; Beverage</vt:lpstr>
      <vt:lpstr>Government</vt:lpstr>
      <vt:lpstr>Logistics &amp; Manufacturing</vt:lpstr>
      <vt:lpstr>Education</vt:lpstr>
      <vt:lpstr>Computer, Internet and IT service</vt:lpstr>
      <vt:lpstr>Return on Investment (ROI) for IT Notification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TalariaX Marketing</dc:creator>
  <cp:lastModifiedBy>Andy Hun</cp:lastModifiedBy>
  <cp:revision>394</cp:revision>
  <cp:lastPrinted>2015-08-18T03:36:17Z</cp:lastPrinted>
  <dcterms:created xsi:type="dcterms:W3CDTF">2015-06-17T01:27:50Z</dcterms:created>
  <dcterms:modified xsi:type="dcterms:W3CDTF">2020-12-16T10:11:31Z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3022608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